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  <p:sldMasterId id="214748365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6858000" cx="12192000"/>
  <p:notesSz cx="6858000" cy="9144000"/>
  <p:embeddedFontLst>
    <p:embeddedFont>
      <p:font typeface="EB Garamond"/>
      <p:bold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1" roundtripDataSignature="AMtx7mh5vceb9oqelt+aK0am7LJWLB8Oe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EBGaramond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customschemas.google.com/relationships/presentationmetadata" Target="meta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EBGaramond-bold.fntdata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27a9d210bf_1_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227a9d210bf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showMasterSp="0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6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6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showMasterSp="0" type="objTx">
  <p:cSld name="OBJECT_WITH_CAPTION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4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75" name="Google Shape;75;p24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6" name="Google Shape;76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showMasterSp="0" type="picTx">
  <p:cSld name="PICTURE_WITH_CAPTION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5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2" name="Google Shape;82;p25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3" name="Google Shape;83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showMasterSp="0" type="vertTx">
  <p:cSld name="VERTICAL_TEX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6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" name="Google Shape;89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showMasterSp="0" type="vertTitleAndTx">
  <p:cSld name="VERTICAL_TITLE_AND_VERTICAL_TEX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7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7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5" name="Google Shape;95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showMasterSp="0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showMasterSp="0" type="obj">
  <p:cSld name="OBJEC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showMasterSp="0" type="title">
  <p:cSld name="TITLE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5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5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38" name="Google Shape;38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showMasterSp="0" type="secHead">
  <p:cSld name="SECTION_HEADER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9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9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4" name="Google Shape;44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showMasterSp="0" type="twoObj">
  <p:cSld name="TWO_OBJECTS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0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20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showMasterSp="0" type="twoTxTwoObj">
  <p:cSld name="TWO_OBJECTS_WITH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1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1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7" name="Google Shape;57;p21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" name="Google Shape;58;p21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9" name="Google Shape;59;p21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" name="Google Shape;60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showMasterSp="0" type="titleOnly">
  <p:cSld name="TITLE_ONLY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showMasterSp="0" type="blank">
  <p:cSld name="BLANK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3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Relationship Id="rId3" Type="http://schemas.openxmlformats.org/officeDocument/2006/relationships/slideLayout" Target="../slideLayouts/slideLayout5.xml"/><Relationship Id="rId4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11.xml"/><Relationship Id="rId5" Type="http://schemas.openxmlformats.org/officeDocument/2006/relationships/slideLayout" Target="../slideLayouts/slideLayout7.xml"/><Relationship Id="rId6" Type="http://schemas.openxmlformats.org/officeDocument/2006/relationships/slideLayout" Target="../slideLayouts/slideLayout8.xml"/><Relationship Id="rId7" Type="http://schemas.openxmlformats.org/officeDocument/2006/relationships/slideLayout" Target="../slideLayouts/slideLayout9.xml"/><Relationship Id="rId8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D4B5F">
            <a:alpha val="63921"/>
          </a:srgbClr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0CECE">
            <a:alpha val="63921"/>
          </a:srgbClr>
        </a:solid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5" name="Google Shape;25;p1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Google Shape;26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Google Shape;27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Google Shape;28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Relationship Id="rId4" Type="http://schemas.openxmlformats.org/officeDocument/2006/relationships/image" Target="../media/image6.png"/><Relationship Id="rId5" Type="http://schemas.openxmlformats.org/officeDocument/2006/relationships/image" Target="../media/image3.png"/><Relationship Id="rId6" Type="http://schemas.openxmlformats.org/officeDocument/2006/relationships/image" Target="../media/image10.png"/><Relationship Id="rId7" Type="http://schemas.openxmlformats.org/officeDocument/2006/relationships/image" Target="../media/image4.png"/><Relationship Id="rId8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Relationship Id="rId4" Type="http://schemas.openxmlformats.org/officeDocument/2006/relationships/image" Target="../media/image6.png"/><Relationship Id="rId5" Type="http://schemas.openxmlformats.org/officeDocument/2006/relationships/image" Target="../media/image4.png"/><Relationship Id="rId6" Type="http://schemas.openxmlformats.org/officeDocument/2006/relationships/image" Target="../media/image2.png"/><Relationship Id="rId7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D4B5F">
              <a:alpha val="6392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3" name="Google Shape;103;p1"/>
          <p:cNvPicPr preferRelativeResize="0"/>
          <p:nvPr/>
        </p:nvPicPr>
        <p:blipFill rotWithShape="1">
          <a:blip r:embed="rId3">
            <a:alphaModFix/>
          </a:blip>
          <a:srcRect b="0" l="0" r="23297" t="909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"/>
          <p:cNvSpPr/>
          <p:nvPr/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33000">
                <a:srgbClr val="000000">
                  <a:alpha val="63921"/>
                </a:srgbClr>
              </a:gs>
              <a:gs pos="58000">
                <a:schemeClr val="dk1"/>
              </a:gs>
              <a:gs pos="100000">
                <a:schemeClr val="dk1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"/>
          <p:cNvSpPr txBox="1"/>
          <p:nvPr>
            <p:ph idx="1" type="subTitle"/>
          </p:nvPr>
        </p:nvSpPr>
        <p:spPr>
          <a:xfrm>
            <a:off x="481029" y="4699816"/>
            <a:ext cx="4023359" cy="12081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rPr b="1" lang="es-ES" sz="1600"/>
              <a:t>· Helena Prat -  Carlos Villena – Patricia Mateu -  Pol Mongay – Daina Bermejo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rPr b="1" lang="es-ES" sz="1600"/>
              <a:t>· 2nAFI</a:t>
            </a:r>
            <a:endParaRPr/>
          </a:p>
        </p:txBody>
      </p:sp>
      <p:sp>
        <p:nvSpPr>
          <p:cNvPr id="106" name="Google Shape;106;p1"/>
          <p:cNvSpPr/>
          <p:nvPr/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"/>
          <p:cNvSpPr/>
          <p:nvPr/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Dibujo con letras blancas&#10;&#10;Descripción generada automáticamente con confianza media" id="108" name="Google Shape;108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4099" y="1114612"/>
            <a:ext cx="3980407" cy="11964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9"/>
          <p:cNvSpPr txBox="1"/>
          <p:nvPr>
            <p:ph type="title"/>
          </p:nvPr>
        </p:nvSpPr>
        <p:spPr>
          <a:xfrm>
            <a:off x="838199" y="52415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B Garamond"/>
              <a:buNone/>
            </a:pPr>
            <a:r>
              <a:rPr b="1" lang="es-ES" sz="4800">
                <a:latin typeface="EB Garamond"/>
                <a:ea typeface="EB Garamond"/>
                <a:cs typeface="EB Garamond"/>
                <a:sym typeface="EB Garamond"/>
              </a:rPr>
              <a:t>FINANCIACIÓN AJENA</a:t>
            </a:r>
            <a:endParaRPr/>
          </a:p>
        </p:txBody>
      </p:sp>
      <p:pic>
        <p:nvPicPr>
          <p:cNvPr descr="Tabla&#10;&#10;Descripción generada automáticamente" id="206" name="Google Shape;206;p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60994" y="2766218"/>
            <a:ext cx="9470009" cy="13255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10"/>
          <p:cNvSpPr/>
          <p:nvPr/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10"/>
          <p:cNvSpPr/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cap="flat" cmpd="thinThick" w="174625">
            <a:solidFill>
              <a:srgbClr val="26262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None/>
            </a:pPr>
            <a:r>
              <a:rPr lang="es-ES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CONCLUSIONES</a:t>
            </a:r>
            <a:endParaRPr/>
          </a:p>
        </p:txBody>
      </p:sp>
      <p:pic>
        <p:nvPicPr>
          <p:cNvPr id="214" name="Google Shape;214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34150" y="315062"/>
            <a:ext cx="8303848" cy="6227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11"/>
          <p:cNvSpPr/>
          <p:nvPr/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11"/>
          <p:cNvSpPr/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cap="flat" cmpd="thinThick" w="174625">
            <a:solidFill>
              <a:srgbClr val="26262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None/>
            </a:pPr>
            <a:r>
              <a:rPr lang="es-ES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CONCLUSIONES</a:t>
            </a:r>
            <a:endParaRPr/>
          </a:p>
        </p:txBody>
      </p:sp>
      <p:pic>
        <p:nvPicPr>
          <p:cNvPr id="222" name="Google Shape;222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89650" y="230463"/>
            <a:ext cx="8318249" cy="639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Un hombre sentado en un escritorio&#10;&#10;Descripción generada automáticamente con confianza media" id="228" name="Google Shape;228;p12"/>
          <p:cNvPicPr preferRelativeResize="0"/>
          <p:nvPr/>
        </p:nvPicPr>
        <p:blipFill rotWithShape="1">
          <a:blip r:embed="rId3">
            <a:alphaModFix/>
          </a:blip>
          <a:srcRect b="0" l="12289" r="27281" t="4509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12"/>
          <p:cNvSpPr/>
          <p:nvPr/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33000">
                <a:srgbClr val="000000">
                  <a:alpha val="63921"/>
                </a:srgbClr>
              </a:gs>
              <a:gs pos="58000">
                <a:schemeClr val="dk1"/>
              </a:gs>
              <a:gs pos="100000">
                <a:schemeClr val="dk1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12"/>
          <p:cNvSpPr txBox="1"/>
          <p:nvPr>
            <p:ph type="title"/>
          </p:nvPr>
        </p:nvSpPr>
        <p:spPr>
          <a:xfrm>
            <a:off x="477981" y="1122363"/>
            <a:ext cx="4023360" cy="32041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EB Garamond"/>
              <a:buNone/>
            </a:pPr>
            <a:r>
              <a:rPr b="1" lang="es-ES" sz="4800">
                <a:latin typeface="EB Garamond"/>
                <a:ea typeface="EB Garamond"/>
                <a:cs typeface="EB Garamond"/>
                <a:sym typeface="EB Garamond"/>
              </a:rPr>
              <a:t>GRACIAS!!</a:t>
            </a:r>
            <a:endParaRPr/>
          </a:p>
        </p:txBody>
      </p:sp>
      <p:sp>
        <p:nvSpPr>
          <p:cNvPr id="231" name="Google Shape;231;p12"/>
          <p:cNvSpPr/>
          <p:nvPr/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12"/>
          <p:cNvSpPr/>
          <p:nvPr/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Dibujo con letras blancas&#10;&#10;Descripción generada automáticamente con confianza media" id="233" name="Google Shape;233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7981" y="4893003"/>
            <a:ext cx="3698381" cy="11116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 txBox="1"/>
          <p:nvPr>
            <p:ph type="title"/>
          </p:nvPr>
        </p:nvSpPr>
        <p:spPr>
          <a:xfrm>
            <a:off x="2755261" y="645453"/>
            <a:ext cx="6271587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EB Garamond"/>
              <a:buNone/>
            </a:pPr>
            <a:r>
              <a:rPr b="1" lang="es-ES" sz="3200">
                <a:latin typeface="EB Garamond"/>
                <a:ea typeface="EB Garamond"/>
                <a:cs typeface="EB Garamond"/>
                <a:sym typeface="EB Garamond"/>
              </a:rPr>
              <a:t>Juan Carlos Rodríguez Sánchez</a:t>
            </a:r>
            <a:endParaRPr/>
          </a:p>
        </p:txBody>
      </p:sp>
      <p:pic>
        <p:nvPicPr>
          <p:cNvPr id="114" name="Google Shape;114;p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6494" y="477179"/>
            <a:ext cx="1662112" cy="1662112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"/>
          <p:cNvSpPr txBox="1"/>
          <p:nvPr/>
        </p:nvSpPr>
        <p:spPr>
          <a:xfrm>
            <a:off x="2880076" y="3602661"/>
            <a:ext cx="328529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SALARIO ANUAL: </a:t>
            </a:r>
            <a:r>
              <a:rPr b="0" i="0" lang="es-E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63.000€</a:t>
            </a:r>
            <a:endParaRPr/>
          </a:p>
        </p:txBody>
      </p:sp>
      <p:sp>
        <p:nvSpPr>
          <p:cNvPr id="116" name="Google Shape;116;p2"/>
          <p:cNvSpPr txBox="1"/>
          <p:nvPr/>
        </p:nvSpPr>
        <p:spPr>
          <a:xfrm>
            <a:off x="3012598" y="5057309"/>
            <a:ext cx="2647327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Ascendente a cargo: </a:t>
            </a: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Victoria Sánchez Sánchez 89 años.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pic>
        <p:nvPicPr>
          <p:cNvPr id="117" name="Google Shape;117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08901" y="3187206"/>
            <a:ext cx="1403697" cy="1122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532077" y="3219347"/>
            <a:ext cx="1135960" cy="113596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"/>
          <p:cNvSpPr txBox="1"/>
          <p:nvPr/>
        </p:nvSpPr>
        <p:spPr>
          <a:xfrm>
            <a:off x="7668037" y="3464161"/>
            <a:ext cx="356856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RESIDENCIA HABITUAL: </a:t>
            </a: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Badalona, 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SEGUNDA RESIDENCIA: </a:t>
            </a: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Palafrugell</a:t>
            </a:r>
            <a:endParaRPr/>
          </a:p>
        </p:txBody>
      </p:sp>
      <p:pic>
        <p:nvPicPr>
          <p:cNvPr id="120" name="Google Shape;120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1534707">
            <a:off x="8599786" y="1364221"/>
            <a:ext cx="854122" cy="854122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"/>
          <p:cNvSpPr/>
          <p:nvPr/>
        </p:nvSpPr>
        <p:spPr>
          <a:xfrm>
            <a:off x="9442581" y="1917465"/>
            <a:ext cx="2348177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8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DIVORCIADO</a:t>
            </a:r>
            <a:endParaRPr/>
          </a:p>
        </p:txBody>
      </p:sp>
      <p:pic>
        <p:nvPicPr>
          <p:cNvPr id="122" name="Google Shape;122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758879" y="4624008"/>
            <a:ext cx="996382" cy="1325563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"/>
          <p:cNvSpPr txBox="1"/>
          <p:nvPr/>
        </p:nvSpPr>
        <p:spPr>
          <a:xfrm>
            <a:off x="7874062" y="5026241"/>
            <a:ext cx="3916696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Aportación plan de pensiones: </a:t>
            </a: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1.200€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Rendimientos de capital mobiliario: </a:t>
            </a: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CREDITBANK</a:t>
            </a:r>
            <a:endParaRPr/>
          </a:p>
        </p:txBody>
      </p:sp>
      <p:pic>
        <p:nvPicPr>
          <p:cNvPr id="124" name="Google Shape;124;p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532077" y="4856508"/>
            <a:ext cx="1341985" cy="1341985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"/>
          <p:cNvSpPr txBox="1"/>
          <p:nvPr/>
        </p:nvSpPr>
        <p:spPr>
          <a:xfrm>
            <a:off x="3209764" y="1611945"/>
            <a:ext cx="166211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62 años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0CECE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3"/>
          <p:cNvSpPr/>
          <p:nvPr/>
        </p:nvSpPr>
        <p:spPr>
          <a:xfrm>
            <a:off x="-1" y="0"/>
            <a:ext cx="4455673" cy="6858000"/>
          </a:xfrm>
          <a:custGeom>
            <a:rect b="b" l="l" r="r" t="t"/>
            <a:pathLst>
              <a:path extrusionOk="0" h="6858000" w="4455673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D0CECE"/>
          </a:solidFill>
          <a:ln cap="flat" cmpd="sng" w="9525">
            <a:solidFill>
              <a:srgbClr val="EFEFE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88900" rotWithShape="0" algn="l" dist="38100">
              <a:srgbClr val="D8D8D8">
                <a:alpha val="4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3"/>
          <p:cNvSpPr/>
          <p:nvPr/>
        </p:nvSpPr>
        <p:spPr>
          <a:xfrm>
            <a:off x="0" y="0"/>
            <a:ext cx="4446529" cy="6858000"/>
          </a:xfrm>
          <a:custGeom>
            <a:rect b="b" l="l" r="r" t="t"/>
            <a:pathLst>
              <a:path extrusionOk="0" h="6858000" w="4446529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D0CE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3"/>
          <p:cNvSpPr txBox="1"/>
          <p:nvPr>
            <p:ph type="title"/>
          </p:nvPr>
        </p:nvSpPr>
        <p:spPr>
          <a:xfrm>
            <a:off x="424815" y="1613281"/>
            <a:ext cx="3438144" cy="7020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EB Garamond"/>
              <a:buNone/>
            </a:pPr>
            <a:r>
              <a:rPr b="1" lang="es-ES" sz="3600">
                <a:latin typeface="EB Garamond"/>
                <a:ea typeface="EB Garamond"/>
                <a:cs typeface="EB Garamond"/>
                <a:sym typeface="EB Garamond"/>
              </a:rPr>
              <a:t>DESPIDO</a:t>
            </a:r>
            <a:endParaRPr b="1" sz="2800"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34" name="Google Shape;134;p3"/>
          <p:cNvSpPr/>
          <p:nvPr/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3"/>
          <p:cNvSpPr/>
          <p:nvPr/>
        </p:nvSpPr>
        <p:spPr>
          <a:xfrm>
            <a:off x="428244" y="2443480"/>
            <a:ext cx="3337560" cy="18288"/>
          </a:xfrm>
          <a:prstGeom prst="rect">
            <a:avLst/>
          </a:prstGeom>
          <a:solidFill>
            <a:srgbClr val="D5D5D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Escala de tiempo&#10;&#10;Descripción generada automáticamente" id="136" name="Google Shape;136;p3"/>
          <p:cNvPicPr preferRelativeResize="0"/>
          <p:nvPr/>
        </p:nvPicPr>
        <p:blipFill rotWithShape="1">
          <a:blip r:embed="rId3">
            <a:alphaModFix/>
          </a:blip>
          <a:srcRect b="0" l="0" r="2128" t="0"/>
          <a:stretch/>
        </p:blipFill>
        <p:spPr>
          <a:xfrm>
            <a:off x="4538308" y="528093"/>
            <a:ext cx="7571056" cy="58018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5539" y="2654868"/>
            <a:ext cx="548640" cy="54864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3"/>
          <p:cNvSpPr txBox="1"/>
          <p:nvPr/>
        </p:nvSpPr>
        <p:spPr>
          <a:xfrm>
            <a:off x="1351356" y="2683016"/>
            <a:ext cx="2414448" cy="6771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b="1" lang="es-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 causas objetivas.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3"/>
          <p:cNvSpPr txBox="1"/>
          <p:nvPr/>
        </p:nvSpPr>
        <p:spPr>
          <a:xfrm>
            <a:off x="1330411" y="4431954"/>
            <a:ext cx="2741129" cy="6771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Despido improcedente: </a:t>
            </a:r>
            <a:r>
              <a:rPr lang="es-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220.500€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0" name="Google Shape;140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9135" y="4432233"/>
            <a:ext cx="548640" cy="54864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3"/>
          <p:cNvSpPr txBox="1"/>
          <p:nvPr/>
        </p:nvSpPr>
        <p:spPr>
          <a:xfrm>
            <a:off x="1365884" y="3020936"/>
            <a:ext cx="119269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63.000€</a:t>
            </a:r>
            <a:endParaRPr/>
          </a:p>
        </p:txBody>
      </p:sp>
      <p:pic>
        <p:nvPicPr>
          <p:cNvPr id="142" name="Google Shape;142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5539" y="3543550"/>
            <a:ext cx="548640" cy="54864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3"/>
          <p:cNvSpPr txBox="1"/>
          <p:nvPr/>
        </p:nvSpPr>
        <p:spPr>
          <a:xfrm>
            <a:off x="1363000" y="3555451"/>
            <a:ext cx="2708540" cy="6771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Años trabajados en la empresa: </a:t>
            </a:r>
            <a:r>
              <a:rPr lang="es-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30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27a9d210bf_1_6"/>
          <p:cNvSpPr/>
          <p:nvPr/>
        </p:nvSpPr>
        <p:spPr>
          <a:xfrm rot="-5400000">
            <a:off x="800223" y="1491369"/>
            <a:ext cx="3333600" cy="3499200"/>
          </a:xfrm>
          <a:prstGeom prst="downArrow">
            <a:avLst>
              <a:gd fmla="val 100000" name="adj1"/>
              <a:gd fmla="val 15788" name="adj2"/>
            </a:avLst>
          </a:prstGeom>
          <a:solidFill>
            <a:srgbClr val="40404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g227a9d210bf_1_6"/>
          <p:cNvSpPr txBox="1"/>
          <p:nvPr>
            <p:ph type="title"/>
          </p:nvPr>
        </p:nvSpPr>
        <p:spPr>
          <a:xfrm>
            <a:off x="1028700" y="1967266"/>
            <a:ext cx="2628900" cy="254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</a:pPr>
            <a:r>
              <a:rPr lang="es-ES"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ESTUDIO FISCAL </a:t>
            </a:r>
            <a:r>
              <a:rPr lang="es-ES" sz="3600">
                <a:solidFill>
                  <a:srgbClr val="FFFFFF"/>
                </a:solidFill>
              </a:rPr>
              <a:t>I</a:t>
            </a:r>
            <a:endParaRPr/>
          </a:p>
        </p:txBody>
      </p:sp>
      <p:sp>
        <p:nvSpPr>
          <p:cNvPr id="150" name="Google Shape;150;g227a9d210bf_1_6"/>
          <p:cNvSpPr txBox="1"/>
          <p:nvPr>
            <p:ph type="title"/>
          </p:nvPr>
        </p:nvSpPr>
        <p:spPr>
          <a:xfrm>
            <a:off x="5498461" y="264453"/>
            <a:ext cx="62715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EB Garamond"/>
              <a:buNone/>
            </a:pPr>
            <a:r>
              <a:rPr b="1" lang="es-ES" sz="3200">
                <a:latin typeface="EB Garamond"/>
                <a:ea typeface="EB Garamond"/>
                <a:cs typeface="EB Garamond"/>
                <a:sym typeface="EB Garamond"/>
              </a:rPr>
              <a:t>Juan Carlos Rodríguez Sánchez</a:t>
            </a:r>
            <a:endParaRPr/>
          </a:p>
        </p:txBody>
      </p:sp>
      <p:pic>
        <p:nvPicPr>
          <p:cNvPr id="151" name="Google Shape;151;g227a9d210bf_1_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29694" y="96179"/>
            <a:ext cx="1662000" cy="16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g227a9d210bf_1_6"/>
          <p:cNvSpPr txBox="1"/>
          <p:nvPr/>
        </p:nvSpPr>
        <p:spPr>
          <a:xfrm>
            <a:off x="5623276" y="3297861"/>
            <a:ext cx="3285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SALARIO ANUAL: </a:t>
            </a:r>
            <a:r>
              <a:rPr b="0" i="0" lang="es-E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63.000€</a:t>
            </a:r>
            <a:endParaRPr/>
          </a:p>
        </p:txBody>
      </p:sp>
      <p:sp>
        <p:nvSpPr>
          <p:cNvPr id="153" name="Google Shape;153;g227a9d210bf_1_6"/>
          <p:cNvSpPr txBox="1"/>
          <p:nvPr/>
        </p:nvSpPr>
        <p:spPr>
          <a:xfrm>
            <a:off x="8879998" y="1856909"/>
            <a:ext cx="26472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Ascendente a cargo: </a:t>
            </a: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Victoria Sánchez Sánchez 89 años.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pic>
        <p:nvPicPr>
          <p:cNvPr id="154" name="Google Shape;154;g227a9d210bf_1_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52101" y="2882406"/>
            <a:ext cx="1403697" cy="1122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g227a9d210bf_1_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26279" y="1652208"/>
            <a:ext cx="996382" cy="1325564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g227a9d210bf_1_6"/>
          <p:cNvSpPr txBox="1"/>
          <p:nvPr/>
        </p:nvSpPr>
        <p:spPr>
          <a:xfrm>
            <a:off x="5892862" y="5102441"/>
            <a:ext cx="39168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Aportación plan de pensiones: </a:t>
            </a: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1.200€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Rendimientos de capital mobiliario: </a:t>
            </a: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CREDITBANK</a:t>
            </a:r>
            <a:endParaRPr/>
          </a:p>
        </p:txBody>
      </p:sp>
      <p:pic>
        <p:nvPicPr>
          <p:cNvPr id="157" name="Google Shape;157;g227a9d210bf_1_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550877" y="4856508"/>
            <a:ext cx="1341985" cy="1341985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g227a9d210bf_1_6"/>
          <p:cNvSpPr txBox="1"/>
          <p:nvPr/>
        </p:nvSpPr>
        <p:spPr>
          <a:xfrm>
            <a:off x="5952964" y="1230945"/>
            <a:ext cx="1662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62 años</a:t>
            </a:r>
            <a:endParaRPr/>
          </a:p>
        </p:txBody>
      </p:sp>
      <p:pic>
        <p:nvPicPr>
          <p:cNvPr id="159" name="Google Shape;159;g227a9d210bf_1_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403852" y="3828922"/>
            <a:ext cx="1135960" cy="113596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g227a9d210bf_1_6"/>
          <p:cNvSpPr txBox="1"/>
          <p:nvPr/>
        </p:nvSpPr>
        <p:spPr>
          <a:xfrm>
            <a:off x="8539812" y="4073736"/>
            <a:ext cx="3568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RESIDENCIA HABITUAL: </a:t>
            </a: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Badalona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SEGUNDA RESIDENCIA: </a:t>
            </a: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Palafrugell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0CECE">
            <a:alpha val="63921"/>
          </a:srgbClr>
        </a:solid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"/>
          <p:cNvSpPr/>
          <p:nvPr/>
        </p:nvSpPr>
        <p:spPr>
          <a:xfrm rot="-5400000">
            <a:off x="800100" y="1491343"/>
            <a:ext cx="3333749" cy="3499103"/>
          </a:xfrm>
          <a:prstGeom prst="downArrow">
            <a:avLst>
              <a:gd fmla="val 100000" name="adj1"/>
              <a:gd fmla="val 15788" name="adj2"/>
            </a:avLst>
          </a:prstGeom>
          <a:solidFill>
            <a:srgbClr val="40404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4"/>
          <p:cNvSpPr txBox="1"/>
          <p:nvPr>
            <p:ph type="title"/>
          </p:nvPr>
        </p:nvSpPr>
        <p:spPr>
          <a:xfrm>
            <a:off x="1028700" y="1967266"/>
            <a:ext cx="2628900" cy="25472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</a:pPr>
            <a:r>
              <a:rPr lang="es-ES"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ESTUDIO FISCAL </a:t>
            </a:r>
            <a:r>
              <a:rPr lang="es-ES" sz="3600">
                <a:solidFill>
                  <a:srgbClr val="FFFFFF"/>
                </a:solidFill>
              </a:rPr>
              <a:t>II</a:t>
            </a:r>
            <a:endParaRPr/>
          </a:p>
        </p:txBody>
      </p:sp>
      <p:pic>
        <p:nvPicPr>
          <p:cNvPr id="167" name="Google Shape;167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88451" y="552500"/>
            <a:ext cx="7670674" cy="57530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0CECE">
            <a:alpha val="63921"/>
          </a:srgbClr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5"/>
          <p:cNvSpPr/>
          <p:nvPr/>
        </p:nvSpPr>
        <p:spPr>
          <a:xfrm rot="-5400000">
            <a:off x="800100" y="1491343"/>
            <a:ext cx="3333749" cy="3499103"/>
          </a:xfrm>
          <a:prstGeom prst="downArrow">
            <a:avLst>
              <a:gd fmla="val 100000" name="adj1"/>
              <a:gd fmla="val 15788" name="adj2"/>
            </a:avLst>
          </a:prstGeom>
          <a:solidFill>
            <a:srgbClr val="40404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5"/>
          <p:cNvSpPr txBox="1"/>
          <p:nvPr>
            <p:ph type="title"/>
          </p:nvPr>
        </p:nvSpPr>
        <p:spPr>
          <a:xfrm>
            <a:off x="1028700" y="1967266"/>
            <a:ext cx="2628900" cy="25472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</a:pPr>
            <a:r>
              <a:rPr lang="es-ES"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PRESTACIÓN POR DESEMPLEO</a:t>
            </a:r>
            <a:endParaRPr/>
          </a:p>
        </p:txBody>
      </p:sp>
      <p:pic>
        <p:nvPicPr>
          <p:cNvPr descr="Diagrama, Texto, Carta&#10;&#10;Descripción generada automáticamente" id="174" name="Google Shape;174;p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77316" y="885073"/>
            <a:ext cx="6780700" cy="5085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6"/>
          <p:cNvSpPr/>
          <p:nvPr/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Texto, Carta&#10;&#10;Descripción generada automáticamente" id="181" name="Google Shape;181;p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27763" y="147738"/>
            <a:ext cx="8750030" cy="6562523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6"/>
          <p:cNvSpPr txBox="1"/>
          <p:nvPr/>
        </p:nvSpPr>
        <p:spPr>
          <a:xfrm>
            <a:off x="4959575" y="4992225"/>
            <a:ext cx="42864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-"/>
            </a:pPr>
            <a:r>
              <a:rPr lang="es-ES" sz="1900">
                <a:latin typeface="Calibri"/>
                <a:ea typeface="Calibri"/>
                <a:cs typeface="Calibri"/>
                <a:sym typeface="Calibri"/>
              </a:rPr>
              <a:t>TOTAL CAPITALIZACIÓN: </a:t>
            </a:r>
            <a:r>
              <a:rPr b="1" lang="es-ES" sz="2000">
                <a:latin typeface="Calibri"/>
                <a:ea typeface="Calibri"/>
                <a:cs typeface="Calibri"/>
                <a:sym typeface="Calibri"/>
              </a:rPr>
              <a:t>2.886,62€</a:t>
            </a:r>
            <a:endParaRPr b="1" sz="2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0CECE">
            <a:alpha val="63921"/>
          </a:srgbClr>
        </a:solid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7"/>
          <p:cNvSpPr/>
          <p:nvPr/>
        </p:nvSpPr>
        <p:spPr>
          <a:xfrm rot="-5400000">
            <a:off x="800100" y="1491343"/>
            <a:ext cx="3333749" cy="3499103"/>
          </a:xfrm>
          <a:prstGeom prst="downArrow">
            <a:avLst>
              <a:gd fmla="val 100000" name="adj1"/>
              <a:gd fmla="val 15788" name="adj2"/>
            </a:avLst>
          </a:prstGeom>
          <a:solidFill>
            <a:srgbClr val="40404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7"/>
          <p:cNvSpPr txBox="1"/>
          <p:nvPr>
            <p:ph type="title"/>
          </p:nvPr>
        </p:nvSpPr>
        <p:spPr>
          <a:xfrm>
            <a:off x="1028700" y="1967266"/>
            <a:ext cx="2628900" cy="25472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Calibri"/>
              <a:buNone/>
            </a:pPr>
            <a:r>
              <a:rPr lang="es-ES" sz="3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ESTUDIO AUTÓNOMOS </a:t>
            </a:r>
            <a:endParaRPr/>
          </a:p>
        </p:txBody>
      </p:sp>
      <p:pic>
        <p:nvPicPr>
          <p:cNvPr descr="Tabla&#10;&#10;Descripción generada automáticamente" id="189" name="Google Shape;189;p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77316" y="2411895"/>
            <a:ext cx="6780700" cy="203421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7"/>
          <p:cNvSpPr txBox="1"/>
          <p:nvPr/>
        </p:nvSpPr>
        <p:spPr>
          <a:xfrm>
            <a:off x="4777316" y="1967266"/>
            <a:ext cx="3955867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Calculo base i cuota dels RETA</a:t>
            </a:r>
            <a:endParaRPr/>
          </a:p>
        </p:txBody>
      </p:sp>
      <p:sp>
        <p:nvSpPr>
          <p:cNvPr id="191" name="Google Shape;191;p7"/>
          <p:cNvSpPr txBox="1"/>
          <p:nvPr/>
        </p:nvSpPr>
        <p:spPr>
          <a:xfrm>
            <a:off x="4777450" y="4967525"/>
            <a:ext cx="67806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>
                <a:latin typeface="Calibri"/>
                <a:ea typeface="Calibri"/>
                <a:cs typeface="Calibri"/>
                <a:sym typeface="Calibri"/>
              </a:rPr>
              <a:t>COMENTARIOS COTIZACIÓN 2023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>
                <a:latin typeface="Calibri"/>
                <a:ea typeface="Calibri"/>
                <a:cs typeface="Calibri"/>
                <a:sym typeface="Calibri"/>
              </a:rPr>
              <a:t>-La base es la que comprende, según la nueva regulación de autónomos, el tramo desde los 4050,01€ a los 6.000€.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0CECE">
            <a:alpha val="63921"/>
          </a:srgbClr>
        </a:solidFill>
      </p:bgPr>
    </p:bg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8"/>
          <p:cNvSpPr/>
          <p:nvPr/>
        </p:nvSpPr>
        <p:spPr>
          <a:xfrm rot="-5400000">
            <a:off x="800100" y="1491343"/>
            <a:ext cx="3333749" cy="3499103"/>
          </a:xfrm>
          <a:prstGeom prst="downArrow">
            <a:avLst>
              <a:gd fmla="val 100000" name="adj1"/>
              <a:gd fmla="val 15788" name="adj2"/>
            </a:avLst>
          </a:prstGeom>
          <a:solidFill>
            <a:srgbClr val="40404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8"/>
          <p:cNvSpPr txBox="1"/>
          <p:nvPr>
            <p:ph type="title"/>
          </p:nvPr>
        </p:nvSpPr>
        <p:spPr>
          <a:xfrm>
            <a:off x="1028700" y="1967266"/>
            <a:ext cx="2628900" cy="25472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Calibri"/>
              <a:buNone/>
            </a:pPr>
            <a:r>
              <a:rPr lang="es-ES" sz="3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RÉGIMEN ESPECIAL</a:t>
            </a:r>
            <a:endParaRPr/>
          </a:p>
        </p:txBody>
      </p:sp>
      <p:sp>
        <p:nvSpPr>
          <p:cNvPr id="198" name="Google Shape;198;p8"/>
          <p:cNvSpPr txBox="1"/>
          <p:nvPr/>
        </p:nvSpPr>
        <p:spPr>
          <a:xfrm>
            <a:off x="5002603" y="3564059"/>
            <a:ext cx="6268280" cy="6771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Base de cotización: </a:t>
            </a: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4.495,50 x 28,9 x 0,94= </a:t>
            </a:r>
            <a:r>
              <a:rPr lang="es-E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1.221,24€ mensuales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1.221,24€ x 33 mensualidades= </a:t>
            </a:r>
            <a:r>
              <a:rPr b="1" lang="es-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40.300,92€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8"/>
          <p:cNvSpPr txBox="1"/>
          <p:nvPr/>
        </p:nvSpPr>
        <p:spPr>
          <a:xfrm>
            <a:off x="5002603" y="1967266"/>
            <a:ext cx="277642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Convenio especial:</a:t>
            </a:r>
            <a:endParaRPr/>
          </a:p>
        </p:txBody>
      </p:sp>
      <p:sp>
        <p:nvSpPr>
          <p:cNvPr id="200" name="Google Shape;200;p8"/>
          <p:cNvSpPr txBox="1"/>
          <p:nvPr/>
        </p:nvSpPr>
        <p:spPr>
          <a:xfrm>
            <a:off x="5002603" y="2917728"/>
            <a:ext cx="6927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Empezará</a:t>
            </a:r>
            <a:r>
              <a:rPr b="1"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cotizar </a:t>
            </a: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🡪 A partir del 2023 hasta la fecha de su jubilación.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2023-03-21T08:24:32Z</dcterms:created>
  <dc:creator>cep19aula33sa</dc:creator>
</cp:coreProperties>
</file>